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71" r:id="rId2"/>
    <p:sldId id="265" r:id="rId3"/>
    <p:sldId id="258" r:id="rId4"/>
    <p:sldId id="257" r:id="rId5"/>
    <p:sldId id="264" r:id="rId6"/>
    <p:sldId id="273" r:id="rId7"/>
    <p:sldId id="259" r:id="rId8"/>
    <p:sldId id="266" r:id="rId9"/>
    <p:sldId id="267" r:id="rId10"/>
    <p:sldId id="268" r:id="rId11"/>
    <p:sldId id="269" r:id="rId12"/>
    <p:sldId id="260" r:id="rId13"/>
    <p:sldId id="261" r:id="rId14"/>
    <p:sldId id="277" r:id="rId15"/>
    <p:sldId id="276" r:id="rId16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AB30A3A-FDB0-43CA-A127-6D9A1AB88709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6179E3D-1EA6-417D-A77D-CECE891AA1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z3.foto.rambler.ru/public/didenko-julja/_photos/1234675749_30a36f3bdeacryerryirjos/1234675749_30a36f3bdeac-ryerryirjos-web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71480"/>
            <a:ext cx="749808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«Одаренный ребенок»-кто он?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1571604" y="5357826"/>
            <a:ext cx="7215238" cy="12858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Подготовила материал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учитель начальных классов </a:t>
            </a:r>
          </a:p>
          <a:p>
            <a:pPr algn="ctr">
              <a:buNone/>
            </a:pPr>
            <a:r>
              <a:rPr lang="ru-RU" sz="1600" b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Мишова</a:t>
            </a:r>
            <a:r>
              <a:rPr lang="ru-RU" sz="16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Оксана Владимировна</a:t>
            </a:r>
            <a:endParaRPr lang="ru-RU" sz="16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2" descr="MPj0430493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071546"/>
            <a:ext cx="5286412" cy="393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357166"/>
            <a:ext cx="7786742" cy="128588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Типы характеров одаренных детей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785926"/>
            <a:ext cx="7572428" cy="485778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1-й тип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подвижный, веселый,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коммуникабель-ный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 открытый, с хорошим речевым развитием, лидер, фантазер.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2-й тип </a:t>
            </a:r>
          </a:p>
          <a:p>
            <a:pPr>
              <a:lnSpc>
                <a:spcPct val="90000"/>
              </a:lnSpc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замкнутый, тихий,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размышляющий, </a:t>
            </a:r>
          </a:p>
          <a:p>
            <a:pPr>
              <a:lnSpc>
                <a:spcPct val="90000"/>
              </a:lnSpc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застенчивый пугливый.</a:t>
            </a:r>
          </a:p>
          <a:p>
            <a:endParaRPr lang="ru-RU" dirty="0"/>
          </a:p>
        </p:txBody>
      </p:sp>
      <p:pic>
        <p:nvPicPr>
          <p:cNvPr id="6" name="Picture 15" descr="MPj0430972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286256"/>
            <a:ext cx="2714644" cy="2364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 уязвимости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одаренных детей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7719274" cy="5072098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Стремление к совершенству</a:t>
            </a:r>
          </a:p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Ощущение неуязвимости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Нереалистические цели.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Сверхчувствительность. 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Потребность во внимании взрослых.</a:t>
            </a:r>
          </a:p>
          <a:p>
            <a:pPr eaLnBrk="0" hangingPunct="0"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Нетерпимость.</a:t>
            </a:r>
          </a:p>
          <a:p>
            <a:endParaRPr lang="ru-RU" dirty="0"/>
          </a:p>
        </p:txBody>
      </p:sp>
      <p:pic>
        <p:nvPicPr>
          <p:cNvPr id="5" name="Picture 36" descr="j030341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1785926"/>
            <a:ext cx="1371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MCj039815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429132"/>
            <a:ext cx="1828800" cy="206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Диагностика индивидуальных </a:t>
            </a:r>
            <a:b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особенностей обучающихся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7647836" cy="5000660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endParaRPr lang="ru-RU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7620" y="3643314"/>
            <a:ext cx="2571768" cy="10715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 учащимися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00166" y="5143512"/>
            <a:ext cx="2857520" cy="114300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 педагогами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00760" y="5143512"/>
            <a:ext cx="2714644" cy="114300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400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 flipH="1">
            <a:off x="3143240" y="1714488"/>
            <a:ext cx="3786214" cy="128588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Соединительная линия уступом 14"/>
          <p:cNvCxnSpPr>
            <a:stCxn id="11" idx="2"/>
          </p:cNvCxnSpPr>
          <p:nvPr/>
        </p:nvCxnSpPr>
        <p:spPr>
          <a:xfrm>
            <a:off x="6929454" y="2357430"/>
            <a:ext cx="928694" cy="278608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17"/>
          <p:cNvCxnSpPr>
            <a:stCxn id="11" idx="6"/>
          </p:cNvCxnSpPr>
          <p:nvPr/>
        </p:nvCxnSpPr>
        <p:spPr>
          <a:xfrm rot="10800000" flipV="1">
            <a:off x="2357422" y="2357430"/>
            <a:ext cx="785818" cy="2786082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5" idx="0"/>
          </p:cNvCxnSpPr>
          <p:nvPr/>
        </p:nvCxnSpPr>
        <p:spPr>
          <a:xfrm rot="5400000">
            <a:off x="4822035" y="3321843"/>
            <a:ext cx="642940" cy="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7836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85852" y="1357298"/>
            <a:ext cx="7647836" cy="521497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Помните, что одарённые дети очень самолюбивы, ранимы, с обостренной чувствительностью - и не очень удачная шутка может их надолго выбить из колеи.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Постарайтесь создать благоприятную атмосферу общения с ребенком.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Будьте доброжелательными, не критикуйте. Одаренные дети наиболее восприимчивы.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AR04-62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8170" y="4714884"/>
            <a:ext cx="2852986" cy="1862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7836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85852" y="1428736"/>
            <a:ext cx="7647836" cy="514353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Прислушивайтесь к вопросам ребёнка, отмечайте, чем ребёнок предпочитает заниматься, наблюдайте за его естественными интересами и изучайте их.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Выявлять такие интересы, которые у Вас с ребёнком могут совпадать, для  успешного их развития.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Необходимо организовать дополнительные занятия по развитию той или иной сферы интересов , в которой ребенок проявляет себя в большей степени.</a:t>
            </a:r>
          </a:p>
          <a:p>
            <a:endParaRPr lang="ru-RU" sz="2400" dirty="0"/>
          </a:p>
        </p:txBody>
      </p:sp>
      <p:pic>
        <p:nvPicPr>
          <p:cNvPr id="4" name="Рисунок 3" descr="AR04-62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1071546"/>
            <a:ext cx="2500330" cy="1632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256"/>
            <a:ext cx="7498080" cy="214314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Желаем удачи Вам и Вашим детям!!! 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-main-pic" descr="Картинка 26 из 196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71736" y="500042"/>
            <a:ext cx="492922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320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«Одаренный ребенок»-кто он?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1524000"/>
            <a:ext cx="7715304" cy="490539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Какой он- «одаренный ребенок»?</a:t>
            </a:r>
          </a:p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Одарен, или нет?</a:t>
            </a:r>
          </a:p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Как определить  «одаренность»?</a:t>
            </a:r>
          </a:p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Что за ней скрывается?</a:t>
            </a:r>
          </a:p>
          <a:p>
            <a:pPr>
              <a:buFont typeface="Wingdings" pitchFamily="2" charset="2"/>
              <a:buChar char="q"/>
            </a:pP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40023" y="4214818"/>
            <a:ext cx="3989695" cy="230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783832" cy="107157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Одаренность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системное, развивающееся в течение жизни качество психики, которое определяет возможность достижения человеком более высоких (необычных, незаурядных) результатов в одном или нескольких видах деятельности по сравнению с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другими людьми</a:t>
            </a:r>
          </a:p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суммарное, общее личностное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свойство человека.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286256"/>
            <a:ext cx="200026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Интеллект +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Одаренность?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7719274" cy="505303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способность придумывать нечто новое представляющее определенную ценность, способность преодолевать традиционные представления и стереотипы и создавать продукты и идеи, опережающие свое время.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7" descr="MPj0431006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789296"/>
            <a:ext cx="3790952" cy="280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Интеллект + </a:t>
            </a:r>
            <a:r>
              <a:rPr lang="ru-RU" sz="4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Одаренность?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43050"/>
            <a:ext cx="7719274" cy="485778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Интеллект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общий термин для обозначения способностей, необходимых для выполнения широкого спектра заданий; способность извлекать пользу из своего прошлого опыта; способность усваивать новую информацию и приспосабливаться к новым ситуациям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831008"/>
            <a:ext cx="3357572" cy="267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719274" cy="101122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одаренности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виду деятельности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Интеллектуальная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Коммуникативная 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Художественно- эстетическая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Духовно-ценностная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Практическая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форме проявления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Явная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Скрытая 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ьо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2000240"/>
            <a:ext cx="2143140" cy="2143140"/>
          </a:xfrm>
          <a:prstGeom prst="rect">
            <a:avLst/>
          </a:prstGeom>
        </p:spPr>
      </p:pic>
      <p:pic>
        <p:nvPicPr>
          <p:cNvPr id="5" name="Picture 4" descr="MCj0397490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5143512"/>
            <a:ext cx="220662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86834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Одаренные дети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47800"/>
            <a:ext cx="7790712" cy="519591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Интеллектуальные способности выше среднего уровня;</a:t>
            </a:r>
          </a:p>
          <a:p>
            <a:pPr lvl="0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Творческие способности;</a:t>
            </a:r>
          </a:p>
          <a:p>
            <a:pPr lvl="0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Способность к быстрому усвоению и отличная память;</a:t>
            </a:r>
          </a:p>
          <a:p>
            <a:pPr lvl="0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Любопытство и любознательность;</a:t>
            </a:r>
          </a:p>
          <a:p>
            <a:pPr lvl="0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Стремление к знаниям;</a:t>
            </a:r>
          </a:p>
          <a:p>
            <a:pPr lvl="0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Высокая личностная ответственность;</a:t>
            </a:r>
          </a:p>
          <a:p>
            <a:pPr lvl="0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Самостоятельность суждений;</a:t>
            </a:r>
          </a:p>
          <a:p>
            <a:pPr lvl="0"/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Позитивная  </a:t>
            </a:r>
            <a:r>
              <a:rPr lang="ru-RU" sz="2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Я-концепция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4" name="Picture 35" descr="j023648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572008"/>
            <a:ext cx="2071702" cy="195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Условия развития одаренности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512447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Интеллектуальное развитие 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5,5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годам имеет положительное ускорение, которое сменяется отрицательным, а 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годам в основном завершается.</a:t>
            </a:r>
          </a:p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годам достигается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90%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развития интеллекта;</a:t>
            </a:r>
          </a:p>
          <a:p>
            <a:pPr>
              <a:buFont typeface="Wingdings" pitchFamily="2" charset="2"/>
              <a:buChar char="q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 результатам диагностики интеллект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-летних подростков и уч-ся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-х классов    существенно не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отличаются.</a:t>
            </a:r>
          </a:p>
          <a:p>
            <a:endParaRPr lang="ru-RU" dirty="0"/>
          </a:p>
        </p:txBody>
      </p:sp>
      <p:pic>
        <p:nvPicPr>
          <p:cNvPr id="6" name="Picture 8" descr="MPj0431786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357694"/>
            <a:ext cx="2362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647836" cy="122553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Степень одаренности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643050"/>
            <a:ext cx="7647836" cy="492922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Первая</a:t>
            </a:r>
            <a:r>
              <a:rPr lang="ru-RU" sz="2400" dirty="0" smtClean="0"/>
              <a:t> —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сверходаренные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дети, таких называют гениями. Это самая малочисленная группа, к которой относят не более одного человека на десять тысяч.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Вторая </a:t>
            </a:r>
            <a:r>
              <a:rPr lang="ru-RU" sz="2400" dirty="0" smtClean="0"/>
              <a:t>—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высокоодаренные, или талантливые, примерно 2‑3 %.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Третья </a:t>
            </a:r>
            <a:r>
              <a:rPr lang="ru-RU" sz="2400" dirty="0" smtClean="0"/>
              <a:t>—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собственно одаренные (15‑25 %).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Остальные дети входят в пределы нормы (70 %) </a:t>
            </a:r>
          </a:p>
          <a:p>
            <a:endParaRPr lang="ru-RU" dirty="0"/>
          </a:p>
        </p:txBody>
      </p:sp>
      <p:pic>
        <p:nvPicPr>
          <p:cNvPr id="4" name="Рисунок 3" descr="а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2699" y="4786322"/>
            <a:ext cx="2667019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278</TotalTime>
  <Words>469</Words>
  <Application>Microsoft Office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«Одаренный ребенок»-кто он? </vt:lpstr>
      <vt:lpstr>«Одаренный ребенок»-кто он?</vt:lpstr>
      <vt:lpstr>Одаренность</vt:lpstr>
      <vt:lpstr>Интеллект + Креативность = Одаренность?</vt:lpstr>
      <vt:lpstr>Интеллект + Креативность = Одаренность?</vt:lpstr>
      <vt:lpstr>Виды одаренности</vt:lpstr>
      <vt:lpstr>Одаренные дети</vt:lpstr>
      <vt:lpstr>Условия развития одаренности</vt:lpstr>
      <vt:lpstr>Степень одаренности</vt:lpstr>
      <vt:lpstr>Типы характеров одаренных детей</vt:lpstr>
      <vt:lpstr>Причины уязвимости  одаренных детей</vt:lpstr>
      <vt:lpstr>Диагностика индивидуальных  особенностей обучающихся</vt:lpstr>
      <vt:lpstr>Рекомендации родителям</vt:lpstr>
      <vt:lpstr>Рекомендации родителям</vt:lpstr>
      <vt:lpstr>Желаем удачи Вам и Вашим детям!!!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 + Креативность = одаренность?</dc:title>
  <dc:creator>User</dc:creator>
  <cp:lastModifiedBy>andrei</cp:lastModifiedBy>
  <cp:revision>33</cp:revision>
  <dcterms:created xsi:type="dcterms:W3CDTF">2010-10-30T18:10:59Z</dcterms:created>
  <dcterms:modified xsi:type="dcterms:W3CDTF">2014-02-25T15:21:28Z</dcterms:modified>
</cp:coreProperties>
</file>