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8" r:id="rId6"/>
    <p:sldId id="265" r:id="rId7"/>
    <p:sldId id="266" r:id="rId8"/>
    <p:sldId id="259" r:id="rId9"/>
    <p:sldId id="260" r:id="rId10"/>
    <p:sldId id="267" r:id="rId11"/>
    <p:sldId id="268" r:id="rId12"/>
    <p:sldId id="269" r:id="rId13"/>
    <p:sldId id="264" r:id="rId14"/>
    <p:sldId id="261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2413" cy="6858000"/>
            <a:chOff x="0" y="0"/>
            <a:chExt cx="5759" cy="432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8436" name="Line 4"/>
              <p:cNvSpPr>
                <a:spLocks noChangeShapeType="1"/>
              </p:cNvSpPr>
              <p:nvPr/>
            </p:nvSpPr>
            <p:spPr bwMode="auto">
              <a:xfrm>
                <a:off x="0" y="144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7" name="Line 5"/>
              <p:cNvSpPr>
                <a:spLocks noChangeShapeType="1"/>
              </p:cNvSpPr>
              <p:nvPr/>
            </p:nvSpPr>
            <p:spPr bwMode="auto">
              <a:xfrm>
                <a:off x="0" y="336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8" name="Line 6"/>
              <p:cNvSpPr>
                <a:spLocks noChangeShapeType="1"/>
              </p:cNvSpPr>
              <p:nvPr/>
            </p:nvSpPr>
            <p:spPr bwMode="auto">
              <a:xfrm>
                <a:off x="0" y="528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9" name="Line 7"/>
              <p:cNvSpPr>
                <a:spLocks noChangeShapeType="1"/>
              </p:cNvSpPr>
              <p:nvPr/>
            </p:nvSpPr>
            <p:spPr bwMode="auto">
              <a:xfrm>
                <a:off x="0" y="720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0" name="Line 8"/>
              <p:cNvSpPr>
                <a:spLocks noChangeShapeType="1"/>
              </p:cNvSpPr>
              <p:nvPr/>
            </p:nvSpPr>
            <p:spPr bwMode="auto">
              <a:xfrm>
                <a:off x="0" y="912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1" name="Line 9"/>
              <p:cNvSpPr>
                <a:spLocks noChangeShapeType="1"/>
              </p:cNvSpPr>
              <p:nvPr/>
            </p:nvSpPr>
            <p:spPr bwMode="auto">
              <a:xfrm>
                <a:off x="0" y="1104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2" name="Line 10"/>
              <p:cNvSpPr>
                <a:spLocks noChangeShapeType="1"/>
              </p:cNvSpPr>
              <p:nvPr/>
            </p:nvSpPr>
            <p:spPr bwMode="auto">
              <a:xfrm>
                <a:off x="0" y="1296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3" name="Line 11"/>
              <p:cNvSpPr>
                <a:spLocks noChangeShapeType="1"/>
              </p:cNvSpPr>
              <p:nvPr/>
            </p:nvSpPr>
            <p:spPr bwMode="auto">
              <a:xfrm>
                <a:off x="0" y="1488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4" name="Line 12"/>
              <p:cNvSpPr>
                <a:spLocks noChangeShapeType="1"/>
              </p:cNvSpPr>
              <p:nvPr/>
            </p:nvSpPr>
            <p:spPr bwMode="auto">
              <a:xfrm>
                <a:off x="0" y="1680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5" name="Line 13"/>
              <p:cNvSpPr>
                <a:spLocks noChangeShapeType="1"/>
              </p:cNvSpPr>
              <p:nvPr/>
            </p:nvSpPr>
            <p:spPr bwMode="auto">
              <a:xfrm>
                <a:off x="0" y="1872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6" name="Line 14"/>
              <p:cNvSpPr>
                <a:spLocks noChangeShapeType="1"/>
              </p:cNvSpPr>
              <p:nvPr/>
            </p:nvSpPr>
            <p:spPr bwMode="auto">
              <a:xfrm>
                <a:off x="0" y="2064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7" name="Line 15"/>
              <p:cNvSpPr>
                <a:spLocks noChangeShapeType="1"/>
              </p:cNvSpPr>
              <p:nvPr/>
            </p:nvSpPr>
            <p:spPr bwMode="auto">
              <a:xfrm>
                <a:off x="0" y="2256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8" name="Line 16"/>
              <p:cNvSpPr>
                <a:spLocks noChangeShapeType="1"/>
              </p:cNvSpPr>
              <p:nvPr/>
            </p:nvSpPr>
            <p:spPr bwMode="auto">
              <a:xfrm>
                <a:off x="0" y="2448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9" name="Line 17"/>
              <p:cNvSpPr>
                <a:spLocks noChangeShapeType="1"/>
              </p:cNvSpPr>
              <p:nvPr/>
            </p:nvSpPr>
            <p:spPr bwMode="auto">
              <a:xfrm>
                <a:off x="0" y="2640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0" name="Line 18"/>
              <p:cNvSpPr>
                <a:spLocks noChangeShapeType="1"/>
              </p:cNvSpPr>
              <p:nvPr/>
            </p:nvSpPr>
            <p:spPr bwMode="auto">
              <a:xfrm>
                <a:off x="0" y="2832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1" name="Line 19"/>
              <p:cNvSpPr>
                <a:spLocks noChangeShapeType="1"/>
              </p:cNvSpPr>
              <p:nvPr/>
            </p:nvSpPr>
            <p:spPr bwMode="auto">
              <a:xfrm>
                <a:off x="0" y="3024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2" name="Line 20"/>
              <p:cNvSpPr>
                <a:spLocks noChangeShapeType="1"/>
              </p:cNvSpPr>
              <p:nvPr/>
            </p:nvSpPr>
            <p:spPr bwMode="auto">
              <a:xfrm>
                <a:off x="0" y="3216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3" name="Line 21"/>
              <p:cNvSpPr>
                <a:spLocks noChangeShapeType="1"/>
              </p:cNvSpPr>
              <p:nvPr/>
            </p:nvSpPr>
            <p:spPr bwMode="auto">
              <a:xfrm>
                <a:off x="0" y="3408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4" name="Line 22"/>
              <p:cNvSpPr>
                <a:spLocks noChangeShapeType="1"/>
              </p:cNvSpPr>
              <p:nvPr/>
            </p:nvSpPr>
            <p:spPr bwMode="auto">
              <a:xfrm>
                <a:off x="0" y="3600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5" name="Line 23"/>
              <p:cNvSpPr>
                <a:spLocks noChangeShapeType="1"/>
              </p:cNvSpPr>
              <p:nvPr/>
            </p:nvSpPr>
            <p:spPr bwMode="auto">
              <a:xfrm>
                <a:off x="0" y="3792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6" name="Line 24"/>
              <p:cNvSpPr>
                <a:spLocks noChangeShapeType="1"/>
              </p:cNvSpPr>
              <p:nvPr/>
            </p:nvSpPr>
            <p:spPr bwMode="auto">
              <a:xfrm>
                <a:off x="0" y="3984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7" name="Line 25"/>
              <p:cNvSpPr>
                <a:spLocks noChangeShapeType="1"/>
              </p:cNvSpPr>
              <p:nvPr/>
            </p:nvSpPr>
            <p:spPr bwMode="auto">
              <a:xfrm>
                <a:off x="0" y="4176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8" name="Line 26"/>
              <p:cNvSpPr>
                <a:spLocks noChangeShapeType="1"/>
              </p:cNvSpPr>
              <p:nvPr/>
            </p:nvSpPr>
            <p:spPr bwMode="auto">
              <a:xfrm>
                <a:off x="14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9" name="Line 27"/>
              <p:cNvSpPr>
                <a:spLocks noChangeShapeType="1"/>
              </p:cNvSpPr>
              <p:nvPr/>
            </p:nvSpPr>
            <p:spPr bwMode="auto">
              <a:xfrm>
                <a:off x="33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0" name="Line 28"/>
              <p:cNvSpPr>
                <a:spLocks noChangeShapeType="1"/>
              </p:cNvSpPr>
              <p:nvPr/>
            </p:nvSpPr>
            <p:spPr bwMode="auto">
              <a:xfrm>
                <a:off x="52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1" name="Line 29"/>
              <p:cNvSpPr>
                <a:spLocks noChangeShapeType="1"/>
              </p:cNvSpPr>
              <p:nvPr/>
            </p:nvSpPr>
            <p:spPr bwMode="auto">
              <a:xfrm>
                <a:off x="72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2" name="Line 30"/>
              <p:cNvSpPr>
                <a:spLocks noChangeShapeType="1"/>
              </p:cNvSpPr>
              <p:nvPr/>
            </p:nvSpPr>
            <p:spPr bwMode="auto">
              <a:xfrm>
                <a:off x="91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3" name="Line 31"/>
              <p:cNvSpPr>
                <a:spLocks noChangeShapeType="1"/>
              </p:cNvSpPr>
              <p:nvPr/>
            </p:nvSpPr>
            <p:spPr bwMode="auto">
              <a:xfrm>
                <a:off x="110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4" name="Line 32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5" name="Line 33"/>
              <p:cNvSpPr>
                <a:spLocks noChangeShapeType="1"/>
              </p:cNvSpPr>
              <p:nvPr/>
            </p:nvSpPr>
            <p:spPr bwMode="auto">
              <a:xfrm>
                <a:off x="148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6" name="Line 34"/>
              <p:cNvSpPr>
                <a:spLocks noChangeShapeType="1"/>
              </p:cNvSpPr>
              <p:nvPr/>
            </p:nvSpPr>
            <p:spPr bwMode="auto">
              <a:xfrm>
                <a:off x="168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7" name="Line 35"/>
              <p:cNvSpPr>
                <a:spLocks noChangeShapeType="1"/>
              </p:cNvSpPr>
              <p:nvPr/>
            </p:nvSpPr>
            <p:spPr bwMode="auto">
              <a:xfrm>
                <a:off x="187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8" name="Line 36"/>
              <p:cNvSpPr>
                <a:spLocks noChangeShapeType="1"/>
              </p:cNvSpPr>
              <p:nvPr/>
            </p:nvSpPr>
            <p:spPr bwMode="auto">
              <a:xfrm>
                <a:off x="206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9" name="Line 37"/>
              <p:cNvSpPr>
                <a:spLocks noChangeShapeType="1"/>
              </p:cNvSpPr>
              <p:nvPr/>
            </p:nvSpPr>
            <p:spPr bwMode="auto">
              <a:xfrm>
                <a:off x="225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0" name="Line 38"/>
              <p:cNvSpPr>
                <a:spLocks noChangeShapeType="1"/>
              </p:cNvSpPr>
              <p:nvPr/>
            </p:nvSpPr>
            <p:spPr bwMode="auto">
              <a:xfrm>
                <a:off x="244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1" name="Line 39"/>
              <p:cNvSpPr>
                <a:spLocks noChangeShapeType="1"/>
              </p:cNvSpPr>
              <p:nvPr/>
            </p:nvSpPr>
            <p:spPr bwMode="auto">
              <a:xfrm>
                <a:off x="264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2" name="Line 40"/>
              <p:cNvSpPr>
                <a:spLocks noChangeShapeType="1"/>
              </p:cNvSpPr>
              <p:nvPr/>
            </p:nvSpPr>
            <p:spPr bwMode="auto">
              <a:xfrm>
                <a:off x="283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3" name="Line 41"/>
              <p:cNvSpPr>
                <a:spLocks noChangeShapeType="1"/>
              </p:cNvSpPr>
              <p:nvPr/>
            </p:nvSpPr>
            <p:spPr bwMode="auto">
              <a:xfrm>
                <a:off x="302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4" name="Line 42"/>
              <p:cNvSpPr>
                <a:spLocks noChangeShapeType="1"/>
              </p:cNvSpPr>
              <p:nvPr/>
            </p:nvSpPr>
            <p:spPr bwMode="auto">
              <a:xfrm>
                <a:off x="321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5" name="Line 43"/>
              <p:cNvSpPr>
                <a:spLocks noChangeShapeType="1"/>
              </p:cNvSpPr>
              <p:nvPr/>
            </p:nvSpPr>
            <p:spPr bwMode="auto">
              <a:xfrm>
                <a:off x="340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6" name="Line 44"/>
              <p:cNvSpPr>
                <a:spLocks noChangeShapeType="1"/>
              </p:cNvSpPr>
              <p:nvPr/>
            </p:nvSpPr>
            <p:spPr bwMode="auto">
              <a:xfrm>
                <a:off x="360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7" name="Line 45"/>
              <p:cNvSpPr>
                <a:spLocks noChangeShapeType="1"/>
              </p:cNvSpPr>
              <p:nvPr/>
            </p:nvSpPr>
            <p:spPr bwMode="auto">
              <a:xfrm>
                <a:off x="379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8" name="Line 46"/>
              <p:cNvSpPr>
                <a:spLocks noChangeShapeType="1"/>
              </p:cNvSpPr>
              <p:nvPr/>
            </p:nvSpPr>
            <p:spPr bwMode="auto">
              <a:xfrm>
                <a:off x="398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9" name="Line 47"/>
              <p:cNvSpPr>
                <a:spLocks noChangeShapeType="1"/>
              </p:cNvSpPr>
              <p:nvPr/>
            </p:nvSpPr>
            <p:spPr bwMode="auto">
              <a:xfrm>
                <a:off x="417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0" name="Line 48"/>
              <p:cNvSpPr>
                <a:spLocks noChangeShapeType="1"/>
              </p:cNvSpPr>
              <p:nvPr/>
            </p:nvSpPr>
            <p:spPr bwMode="auto">
              <a:xfrm>
                <a:off x="436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1" name="Line 49"/>
              <p:cNvSpPr>
                <a:spLocks noChangeShapeType="1"/>
              </p:cNvSpPr>
              <p:nvPr/>
            </p:nvSpPr>
            <p:spPr bwMode="auto">
              <a:xfrm>
                <a:off x="456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2" name="Line 50"/>
              <p:cNvSpPr>
                <a:spLocks noChangeShapeType="1"/>
              </p:cNvSpPr>
              <p:nvPr/>
            </p:nvSpPr>
            <p:spPr bwMode="auto">
              <a:xfrm>
                <a:off x="475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3" name="Line 51"/>
              <p:cNvSpPr>
                <a:spLocks noChangeShapeType="1"/>
              </p:cNvSpPr>
              <p:nvPr/>
            </p:nvSpPr>
            <p:spPr bwMode="auto">
              <a:xfrm>
                <a:off x="494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4" name="Line 52"/>
              <p:cNvSpPr>
                <a:spLocks noChangeShapeType="1"/>
              </p:cNvSpPr>
              <p:nvPr/>
            </p:nvSpPr>
            <p:spPr bwMode="auto">
              <a:xfrm>
                <a:off x="513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5" name="Line 53"/>
              <p:cNvSpPr>
                <a:spLocks noChangeShapeType="1"/>
              </p:cNvSpPr>
              <p:nvPr/>
            </p:nvSpPr>
            <p:spPr bwMode="auto">
              <a:xfrm>
                <a:off x="532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6" name="Line 54"/>
              <p:cNvSpPr>
                <a:spLocks noChangeShapeType="1"/>
              </p:cNvSpPr>
              <p:nvPr/>
            </p:nvSpPr>
            <p:spPr bwMode="auto">
              <a:xfrm>
                <a:off x="552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7" name="Line 55"/>
              <p:cNvSpPr>
                <a:spLocks noChangeShapeType="1"/>
              </p:cNvSpPr>
              <p:nvPr/>
            </p:nvSpPr>
            <p:spPr bwMode="auto">
              <a:xfrm>
                <a:off x="571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18488" name="Picture 56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79" y="0"/>
              <a:ext cx="680" cy="432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</p:pic>
      </p:grpSp>
      <p:sp>
        <p:nvSpPr>
          <p:cNvPr id="18489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8490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14400" y="3581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491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663300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18492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663300"/>
                </a:solidFill>
              </a:defRPr>
            </a:lvl1pPr>
          </a:lstStyle>
          <a:p>
            <a:endParaRPr lang="ru-RU"/>
          </a:p>
        </p:txBody>
      </p:sp>
      <p:sp>
        <p:nvSpPr>
          <p:cNvPr id="18493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663300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457200"/>
            <a:ext cx="19431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56769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DAB7106-4B78-434A-B5FE-0F53113BCE2E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45065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6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7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4506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7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7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7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7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45075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6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7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4507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8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8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8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8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508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85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B4DCD-98B5-4004-BB2A-683A7DF8EC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E0F86-B4BC-4ADC-BA82-F67A227860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3D4EA-2F5B-4D7E-A19E-64136F2A88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261BC-FEDF-43D5-94F5-E0346C6656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302B0-35A9-4D8E-84B9-46F77A18E0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BBC22-1C2E-4626-A310-5B0ED557A2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85F92-7E0A-4764-8C0D-84FF4540EA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4E669-ACDB-4930-B49E-0580DF422F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BBD37-DEAB-4EDA-B094-B7A1AE2C6F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45101-00BB-4877-AAF4-84519094EF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70410-DB24-4AA0-9507-6D120147EF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D1520-A23C-492F-9C2B-7B453DB820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1F9AF-B314-4209-8283-D3DD9A10F8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A6BE1-7C47-4982-AD18-9FE94CD656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2551-652E-4B67-9F3B-ABB86011CF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CC200-03AC-4036-A09C-356C0D68EC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A33B4-06BC-4904-AF9E-1082C8C0D1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D6A56-5D87-4259-A59D-7E77E7C8D6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13274-557A-4B36-B545-112A20DF43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C92B0-2D8B-44E0-810D-777500FC63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1AE30-2582-4493-9132-3BAD3A886C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910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2413" cy="6858000"/>
            <a:chOff x="0" y="0"/>
            <a:chExt cx="5759" cy="432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7412" name="Line 4"/>
              <p:cNvSpPr>
                <a:spLocks noChangeShapeType="1"/>
              </p:cNvSpPr>
              <p:nvPr/>
            </p:nvSpPr>
            <p:spPr bwMode="auto">
              <a:xfrm>
                <a:off x="0" y="144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3" name="Line 5"/>
              <p:cNvSpPr>
                <a:spLocks noChangeShapeType="1"/>
              </p:cNvSpPr>
              <p:nvPr/>
            </p:nvSpPr>
            <p:spPr bwMode="auto">
              <a:xfrm>
                <a:off x="0" y="336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4" name="Line 6"/>
              <p:cNvSpPr>
                <a:spLocks noChangeShapeType="1"/>
              </p:cNvSpPr>
              <p:nvPr/>
            </p:nvSpPr>
            <p:spPr bwMode="auto">
              <a:xfrm>
                <a:off x="0" y="528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5" name="Line 7"/>
              <p:cNvSpPr>
                <a:spLocks noChangeShapeType="1"/>
              </p:cNvSpPr>
              <p:nvPr/>
            </p:nvSpPr>
            <p:spPr bwMode="auto">
              <a:xfrm>
                <a:off x="0" y="720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6" name="Line 8"/>
              <p:cNvSpPr>
                <a:spLocks noChangeShapeType="1"/>
              </p:cNvSpPr>
              <p:nvPr/>
            </p:nvSpPr>
            <p:spPr bwMode="auto">
              <a:xfrm>
                <a:off x="0" y="912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7" name="Line 9"/>
              <p:cNvSpPr>
                <a:spLocks noChangeShapeType="1"/>
              </p:cNvSpPr>
              <p:nvPr/>
            </p:nvSpPr>
            <p:spPr bwMode="auto">
              <a:xfrm>
                <a:off x="0" y="1104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8" name="Line 10"/>
              <p:cNvSpPr>
                <a:spLocks noChangeShapeType="1"/>
              </p:cNvSpPr>
              <p:nvPr/>
            </p:nvSpPr>
            <p:spPr bwMode="auto">
              <a:xfrm>
                <a:off x="0" y="1296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9" name="Line 11"/>
              <p:cNvSpPr>
                <a:spLocks noChangeShapeType="1"/>
              </p:cNvSpPr>
              <p:nvPr/>
            </p:nvSpPr>
            <p:spPr bwMode="auto">
              <a:xfrm>
                <a:off x="0" y="1488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0" name="Line 12"/>
              <p:cNvSpPr>
                <a:spLocks noChangeShapeType="1"/>
              </p:cNvSpPr>
              <p:nvPr/>
            </p:nvSpPr>
            <p:spPr bwMode="auto">
              <a:xfrm>
                <a:off x="0" y="1680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1" name="Line 13"/>
              <p:cNvSpPr>
                <a:spLocks noChangeShapeType="1"/>
              </p:cNvSpPr>
              <p:nvPr/>
            </p:nvSpPr>
            <p:spPr bwMode="auto">
              <a:xfrm>
                <a:off x="0" y="1872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2" name="Line 14"/>
              <p:cNvSpPr>
                <a:spLocks noChangeShapeType="1"/>
              </p:cNvSpPr>
              <p:nvPr/>
            </p:nvSpPr>
            <p:spPr bwMode="auto">
              <a:xfrm>
                <a:off x="0" y="2064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3" name="Line 15"/>
              <p:cNvSpPr>
                <a:spLocks noChangeShapeType="1"/>
              </p:cNvSpPr>
              <p:nvPr/>
            </p:nvSpPr>
            <p:spPr bwMode="auto">
              <a:xfrm>
                <a:off x="0" y="2256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4" name="Line 16"/>
              <p:cNvSpPr>
                <a:spLocks noChangeShapeType="1"/>
              </p:cNvSpPr>
              <p:nvPr/>
            </p:nvSpPr>
            <p:spPr bwMode="auto">
              <a:xfrm>
                <a:off x="0" y="2448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5" name="Line 17"/>
              <p:cNvSpPr>
                <a:spLocks noChangeShapeType="1"/>
              </p:cNvSpPr>
              <p:nvPr/>
            </p:nvSpPr>
            <p:spPr bwMode="auto">
              <a:xfrm>
                <a:off x="0" y="2640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6" name="Line 18"/>
              <p:cNvSpPr>
                <a:spLocks noChangeShapeType="1"/>
              </p:cNvSpPr>
              <p:nvPr/>
            </p:nvSpPr>
            <p:spPr bwMode="auto">
              <a:xfrm>
                <a:off x="0" y="2832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7" name="Line 19"/>
              <p:cNvSpPr>
                <a:spLocks noChangeShapeType="1"/>
              </p:cNvSpPr>
              <p:nvPr/>
            </p:nvSpPr>
            <p:spPr bwMode="auto">
              <a:xfrm>
                <a:off x="0" y="3024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8" name="Line 20"/>
              <p:cNvSpPr>
                <a:spLocks noChangeShapeType="1"/>
              </p:cNvSpPr>
              <p:nvPr/>
            </p:nvSpPr>
            <p:spPr bwMode="auto">
              <a:xfrm>
                <a:off x="0" y="3216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9" name="Line 21"/>
              <p:cNvSpPr>
                <a:spLocks noChangeShapeType="1"/>
              </p:cNvSpPr>
              <p:nvPr/>
            </p:nvSpPr>
            <p:spPr bwMode="auto">
              <a:xfrm>
                <a:off x="0" y="3408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0" name="Line 22"/>
              <p:cNvSpPr>
                <a:spLocks noChangeShapeType="1"/>
              </p:cNvSpPr>
              <p:nvPr/>
            </p:nvSpPr>
            <p:spPr bwMode="auto">
              <a:xfrm>
                <a:off x="0" y="3600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1" name="Line 23"/>
              <p:cNvSpPr>
                <a:spLocks noChangeShapeType="1"/>
              </p:cNvSpPr>
              <p:nvPr/>
            </p:nvSpPr>
            <p:spPr bwMode="auto">
              <a:xfrm>
                <a:off x="0" y="3792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2" name="Line 24"/>
              <p:cNvSpPr>
                <a:spLocks noChangeShapeType="1"/>
              </p:cNvSpPr>
              <p:nvPr/>
            </p:nvSpPr>
            <p:spPr bwMode="auto">
              <a:xfrm>
                <a:off x="0" y="3984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3" name="Line 25"/>
              <p:cNvSpPr>
                <a:spLocks noChangeShapeType="1"/>
              </p:cNvSpPr>
              <p:nvPr/>
            </p:nvSpPr>
            <p:spPr bwMode="auto">
              <a:xfrm>
                <a:off x="0" y="4176"/>
                <a:ext cx="5759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4" name="Line 26"/>
              <p:cNvSpPr>
                <a:spLocks noChangeShapeType="1"/>
              </p:cNvSpPr>
              <p:nvPr/>
            </p:nvSpPr>
            <p:spPr bwMode="auto">
              <a:xfrm>
                <a:off x="14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5" name="Line 27"/>
              <p:cNvSpPr>
                <a:spLocks noChangeShapeType="1"/>
              </p:cNvSpPr>
              <p:nvPr/>
            </p:nvSpPr>
            <p:spPr bwMode="auto">
              <a:xfrm>
                <a:off x="33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6" name="Line 28"/>
              <p:cNvSpPr>
                <a:spLocks noChangeShapeType="1"/>
              </p:cNvSpPr>
              <p:nvPr/>
            </p:nvSpPr>
            <p:spPr bwMode="auto">
              <a:xfrm>
                <a:off x="52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7" name="Line 29"/>
              <p:cNvSpPr>
                <a:spLocks noChangeShapeType="1"/>
              </p:cNvSpPr>
              <p:nvPr/>
            </p:nvSpPr>
            <p:spPr bwMode="auto">
              <a:xfrm>
                <a:off x="72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8" name="Line 30"/>
              <p:cNvSpPr>
                <a:spLocks noChangeShapeType="1"/>
              </p:cNvSpPr>
              <p:nvPr/>
            </p:nvSpPr>
            <p:spPr bwMode="auto">
              <a:xfrm>
                <a:off x="91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9" name="Line 31"/>
              <p:cNvSpPr>
                <a:spLocks noChangeShapeType="1"/>
              </p:cNvSpPr>
              <p:nvPr/>
            </p:nvSpPr>
            <p:spPr bwMode="auto">
              <a:xfrm>
                <a:off x="110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0" name="Line 32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1" name="Line 33"/>
              <p:cNvSpPr>
                <a:spLocks noChangeShapeType="1"/>
              </p:cNvSpPr>
              <p:nvPr/>
            </p:nvSpPr>
            <p:spPr bwMode="auto">
              <a:xfrm>
                <a:off x="148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2" name="Line 34"/>
              <p:cNvSpPr>
                <a:spLocks noChangeShapeType="1"/>
              </p:cNvSpPr>
              <p:nvPr/>
            </p:nvSpPr>
            <p:spPr bwMode="auto">
              <a:xfrm>
                <a:off x="168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3" name="Line 35"/>
              <p:cNvSpPr>
                <a:spLocks noChangeShapeType="1"/>
              </p:cNvSpPr>
              <p:nvPr/>
            </p:nvSpPr>
            <p:spPr bwMode="auto">
              <a:xfrm>
                <a:off x="187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4" name="Line 36"/>
              <p:cNvSpPr>
                <a:spLocks noChangeShapeType="1"/>
              </p:cNvSpPr>
              <p:nvPr/>
            </p:nvSpPr>
            <p:spPr bwMode="auto">
              <a:xfrm>
                <a:off x="206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5" name="Line 37"/>
              <p:cNvSpPr>
                <a:spLocks noChangeShapeType="1"/>
              </p:cNvSpPr>
              <p:nvPr/>
            </p:nvSpPr>
            <p:spPr bwMode="auto">
              <a:xfrm>
                <a:off x="225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6" name="Line 38"/>
              <p:cNvSpPr>
                <a:spLocks noChangeShapeType="1"/>
              </p:cNvSpPr>
              <p:nvPr/>
            </p:nvSpPr>
            <p:spPr bwMode="auto">
              <a:xfrm>
                <a:off x="244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7" name="Line 39"/>
              <p:cNvSpPr>
                <a:spLocks noChangeShapeType="1"/>
              </p:cNvSpPr>
              <p:nvPr/>
            </p:nvSpPr>
            <p:spPr bwMode="auto">
              <a:xfrm>
                <a:off x="264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8" name="Line 40"/>
              <p:cNvSpPr>
                <a:spLocks noChangeShapeType="1"/>
              </p:cNvSpPr>
              <p:nvPr/>
            </p:nvSpPr>
            <p:spPr bwMode="auto">
              <a:xfrm>
                <a:off x="283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9" name="Line 41"/>
              <p:cNvSpPr>
                <a:spLocks noChangeShapeType="1"/>
              </p:cNvSpPr>
              <p:nvPr/>
            </p:nvSpPr>
            <p:spPr bwMode="auto">
              <a:xfrm>
                <a:off x="302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0" name="Line 42"/>
              <p:cNvSpPr>
                <a:spLocks noChangeShapeType="1"/>
              </p:cNvSpPr>
              <p:nvPr/>
            </p:nvSpPr>
            <p:spPr bwMode="auto">
              <a:xfrm>
                <a:off x="321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1" name="Line 43"/>
              <p:cNvSpPr>
                <a:spLocks noChangeShapeType="1"/>
              </p:cNvSpPr>
              <p:nvPr/>
            </p:nvSpPr>
            <p:spPr bwMode="auto">
              <a:xfrm>
                <a:off x="340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2" name="Line 44"/>
              <p:cNvSpPr>
                <a:spLocks noChangeShapeType="1"/>
              </p:cNvSpPr>
              <p:nvPr/>
            </p:nvSpPr>
            <p:spPr bwMode="auto">
              <a:xfrm>
                <a:off x="360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3" name="Line 45"/>
              <p:cNvSpPr>
                <a:spLocks noChangeShapeType="1"/>
              </p:cNvSpPr>
              <p:nvPr/>
            </p:nvSpPr>
            <p:spPr bwMode="auto">
              <a:xfrm>
                <a:off x="379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4" name="Line 46"/>
              <p:cNvSpPr>
                <a:spLocks noChangeShapeType="1"/>
              </p:cNvSpPr>
              <p:nvPr/>
            </p:nvSpPr>
            <p:spPr bwMode="auto">
              <a:xfrm>
                <a:off x="398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5" name="Line 47"/>
              <p:cNvSpPr>
                <a:spLocks noChangeShapeType="1"/>
              </p:cNvSpPr>
              <p:nvPr/>
            </p:nvSpPr>
            <p:spPr bwMode="auto">
              <a:xfrm>
                <a:off x="417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6" name="Line 48"/>
              <p:cNvSpPr>
                <a:spLocks noChangeShapeType="1"/>
              </p:cNvSpPr>
              <p:nvPr/>
            </p:nvSpPr>
            <p:spPr bwMode="auto">
              <a:xfrm>
                <a:off x="436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7" name="Line 49"/>
              <p:cNvSpPr>
                <a:spLocks noChangeShapeType="1"/>
              </p:cNvSpPr>
              <p:nvPr/>
            </p:nvSpPr>
            <p:spPr bwMode="auto">
              <a:xfrm>
                <a:off x="456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8" name="Line 50"/>
              <p:cNvSpPr>
                <a:spLocks noChangeShapeType="1"/>
              </p:cNvSpPr>
              <p:nvPr/>
            </p:nvSpPr>
            <p:spPr bwMode="auto">
              <a:xfrm>
                <a:off x="475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9" name="Line 51"/>
              <p:cNvSpPr>
                <a:spLocks noChangeShapeType="1"/>
              </p:cNvSpPr>
              <p:nvPr/>
            </p:nvSpPr>
            <p:spPr bwMode="auto">
              <a:xfrm>
                <a:off x="4944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60" name="Line 52"/>
              <p:cNvSpPr>
                <a:spLocks noChangeShapeType="1"/>
              </p:cNvSpPr>
              <p:nvPr/>
            </p:nvSpPr>
            <p:spPr bwMode="auto">
              <a:xfrm>
                <a:off x="5136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61" name="Line 53"/>
              <p:cNvSpPr>
                <a:spLocks noChangeShapeType="1"/>
              </p:cNvSpPr>
              <p:nvPr/>
            </p:nvSpPr>
            <p:spPr bwMode="auto">
              <a:xfrm>
                <a:off x="5328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62" name="Line 54"/>
              <p:cNvSpPr>
                <a:spLocks noChangeShapeType="1"/>
              </p:cNvSpPr>
              <p:nvPr/>
            </p:nvSpPr>
            <p:spPr bwMode="auto">
              <a:xfrm>
                <a:off x="5520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63" name="Line 55"/>
              <p:cNvSpPr>
                <a:spLocks noChangeShapeType="1"/>
              </p:cNvSpPr>
              <p:nvPr/>
            </p:nvSpPr>
            <p:spPr bwMode="auto">
              <a:xfrm>
                <a:off x="5712" y="0"/>
                <a:ext cx="0" cy="4319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17464" name="Picture 56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079" y="0"/>
              <a:ext cx="680" cy="432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</p:pic>
      </p:grpSp>
      <p:sp>
        <p:nvSpPr>
          <p:cNvPr id="17465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66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67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17468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7469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605F22AB-CF22-4E15-99B9-1DB28A356A2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404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404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405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5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5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405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406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6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6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6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6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6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6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6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407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407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407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7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7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7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8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8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8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8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4408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0CB6DB12-087E-4619-818D-FE4F488842D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228600" y="928670"/>
            <a:ext cx="7772400" cy="2195530"/>
          </a:xfrm>
        </p:spPr>
        <p:txBody>
          <a:bodyPr/>
          <a:lstStyle/>
          <a:p>
            <a:r>
              <a:rPr lang="ru-RU" sz="3600" b="1" dirty="0" smtClean="0"/>
              <a:t>Использование приёмов технологии «Развитие критического мышления через чтение и письмо»как средство повышения качества знаний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285852" y="4643446"/>
            <a:ext cx="6715172" cy="928694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Выступление  на педагогическом совете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МБОУ СОШ №191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Подготовила учитель начальных классов Мишова О.В.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BIBLIOTE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429000"/>
            <a:ext cx="2114548" cy="1762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6115072"/>
          </a:xfrm>
        </p:spPr>
        <p:txBody>
          <a:bodyPr/>
          <a:lstStyle/>
          <a:p>
            <a:pPr marL="0" indent="0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Приём«Верные и неверные утверждения»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/>
              <a:t>……….писатель жил в 19 веке</a:t>
            </a:r>
            <a:br>
              <a:rPr lang="ru-RU" sz="2000" dirty="0" smtClean="0"/>
            </a:br>
            <a:r>
              <a:rPr lang="ru-RU" sz="2000" dirty="0" smtClean="0"/>
              <a:t>	………. Л.Н.Толстой прожил 100 лет</a:t>
            </a:r>
            <a:br>
              <a:rPr lang="ru-RU" sz="2000" dirty="0" smtClean="0"/>
            </a:br>
            <a:r>
              <a:rPr lang="ru-RU" sz="2000" dirty="0" smtClean="0"/>
              <a:t> ………..полное собрание его сочинений составило 90  томов!</a:t>
            </a:r>
            <a:br>
              <a:rPr lang="ru-RU" sz="2000" dirty="0" smtClean="0"/>
            </a:br>
            <a:r>
              <a:rPr lang="ru-RU" sz="2000" dirty="0" smtClean="0"/>
              <a:t>	……… его произведения читают во всём мире</a:t>
            </a:r>
            <a:br>
              <a:rPr lang="ru-RU" sz="2000" dirty="0" smtClean="0"/>
            </a:br>
            <a:r>
              <a:rPr lang="ru-RU" sz="2000" dirty="0" smtClean="0"/>
              <a:t>	……….больше всего писатель любил общаться с животными. </a:t>
            </a:r>
            <a:br>
              <a:rPr lang="ru-RU" sz="2000" dirty="0" smtClean="0"/>
            </a:br>
            <a:r>
              <a:rPr lang="ru-RU" sz="3600" b="1" dirty="0" smtClean="0"/>
              <a:t>+ правда; - не правда; ? – не уверен</a:t>
            </a:r>
            <a:r>
              <a:rPr lang="ru-RU" sz="20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431" y="1568657"/>
            <a:ext cx="2341563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196753"/>
            <a:ext cx="3857652" cy="157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42852"/>
            <a:ext cx="7772400" cy="107157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«Кластер»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87893633"/>
              </p:ext>
            </p:extLst>
          </p:nvPr>
        </p:nvGraphicFramePr>
        <p:xfrm>
          <a:off x="2996208" y="3284984"/>
          <a:ext cx="2727920" cy="816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7920"/>
              </a:tblGrid>
              <a:tr h="816476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Л.</a:t>
                      </a:r>
                      <a:r>
                        <a:rPr lang="ru-RU" sz="32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Н. Толстой</a:t>
                      </a:r>
                      <a:endParaRPr lang="ru-RU" sz="32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4348534" y="3737406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436096" y="2668920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860304" y="2668920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420144" y="3621792"/>
            <a:ext cx="1152128" cy="959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3724672" y="3774192"/>
            <a:ext cx="0" cy="1310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5029200" y="3737406"/>
            <a:ext cx="406896" cy="1310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5796136" y="3621792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928663" y="1196753"/>
            <a:ext cx="2857519" cy="129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«Лебеди»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«Зайцы»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06682"/>
            <a:ext cx="239114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8" y="4869160"/>
            <a:ext cx="2662626" cy="129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734" y="5098910"/>
            <a:ext cx="2223864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9" y="4608921"/>
            <a:ext cx="191359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738406"/>
            <a:ext cx="2448272" cy="124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6444207" y="3267257"/>
            <a:ext cx="21751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Косточка»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380072" y="5118423"/>
            <a:ext cx="26626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Старый дед и внучек»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H="1">
            <a:off x="2996208" y="5192325"/>
            <a:ext cx="1791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«Лев и собачка»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24371" y="4762018"/>
            <a:ext cx="1931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«Котёнок»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51520" y="2944091"/>
            <a:ext cx="21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Филипок</a:t>
            </a:r>
            <a:r>
              <a:rPr lang="ru-RU" sz="2800" dirty="0" smtClean="0"/>
              <a:t>»</a:t>
            </a:r>
          </a:p>
          <a:p>
            <a:pPr algn="ctr"/>
            <a:endParaRPr lang="ru-RU" sz="2800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2267744" y="3359947"/>
            <a:ext cx="728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029198" y="1917391"/>
            <a:ext cx="23945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 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928431" y="1196753"/>
            <a:ext cx="34599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мальчик рассказывал про то, как его в лесу застала гроза»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374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42852"/>
            <a:ext cx="7923241" cy="5715039"/>
          </a:xfrm>
        </p:spPr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Инсерт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Лев Николаевич родился в 1828 году- почти 200 лет назад. Он прожил 82 года и всю свою жизнь посвятил литературе. Его книги переведены на многие языки, их читают во всём мире. Полное собрание сочинений-90 томов!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Толстой изучал историю, музыку, рисование, медицину. Но самое главное, он очень любил детей. Тогда ещё было очень мало школ, дети бедных людей вообще не могли учиться. Лев Николаевич открыл в «Ясной Поляне» школу, написал учебник для детей и сам учил их.</a:t>
            </a: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— уже знал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— узнал новое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— хочу узнать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Стадия «Осмысление»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«Таблица З-Х-У»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72415141"/>
              </p:ext>
            </p:extLst>
          </p:nvPr>
        </p:nvGraphicFramePr>
        <p:xfrm>
          <a:off x="357159" y="1071546"/>
          <a:ext cx="8064325" cy="36288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5455"/>
                <a:gridCol w="2664017"/>
                <a:gridCol w="2664853"/>
              </a:tblGrid>
              <a:tr h="10814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</a:rPr>
                        <a:t>З – что мы знаем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Х–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что мы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хотим узнать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У-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  что мы узнали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1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r>
                        <a:rPr lang="ru-RU" sz="2000" dirty="0">
                          <a:effectLst/>
                        </a:rPr>
                        <a:t>Произведение «Акула»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написал </a:t>
                      </a:r>
                      <a:r>
                        <a:rPr lang="ru-RU" sz="2000" dirty="0">
                          <a:effectLst/>
                        </a:rPr>
                        <a:t>Л. Н. Толстой.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-Это рассказ.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-Факты из биографии автора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83672651"/>
              </p:ext>
            </p:extLst>
          </p:nvPr>
        </p:nvGraphicFramePr>
        <p:xfrm>
          <a:off x="323530" y="3981536"/>
          <a:ext cx="8136903" cy="26746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2018"/>
                <a:gridCol w="2712018"/>
                <a:gridCol w="2712867"/>
              </a:tblGrid>
              <a:tr h="865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– что мы знаем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Х- что мы хотим узнать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</a:rPr>
                        <a:t>У –  что мы узнали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68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r>
                        <a:rPr lang="ru-RU" sz="1600" dirty="0">
                          <a:effectLst/>
                        </a:rPr>
                        <a:t>Произведение «Акула»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Написал Л. Н. Толстой.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-Это рассказ.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-Факты из биографии автора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 событиях в рассказе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-почему рассказ так называется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 героях рассказа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тему рассказа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2403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742955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Ромашка </a:t>
            </a:r>
            <a:r>
              <a:rPr lang="ru-RU" dirty="0" err="1" smtClean="0"/>
              <a:t>Блума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685804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Шесть шляп мышления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85926"/>
            <a:ext cx="621510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Синквейн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000" dirty="0" smtClean="0"/>
              <a:t>В переводе с французского, </a:t>
            </a:r>
            <a:r>
              <a:rPr lang="ru-RU" sz="2000" dirty="0" err="1" smtClean="0"/>
              <a:t>синквейн</a:t>
            </a:r>
            <a:r>
              <a:rPr lang="ru-RU" sz="2000" dirty="0" smtClean="0"/>
              <a:t> – стихотворение, состоящее из пяти строк, которое пишется по определенным правилам.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100" y="3357562"/>
          <a:ext cx="6310313" cy="2357454"/>
        </p:xfrm>
        <a:graphic>
          <a:graphicData uri="http://schemas.openxmlformats.org/drawingml/2006/table">
            <a:tbl>
              <a:tblPr/>
              <a:tblGrid>
                <a:gridCol w="3154850"/>
                <a:gridCol w="3155463"/>
              </a:tblGrid>
              <a:tr h="2357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Стрекоза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Легкомысленная, недальновидная.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Пела, плясала, не думала.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Сделал дело – гуляй смело.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Беспечность.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50" marR="640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Муравей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Трудолюбивый, умный.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Работает, ползает, ищет.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Чётко знает свои обязанности.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Работа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50" marR="640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1538" y="2297797"/>
            <a:ext cx="6500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Урок литературного чтения во 2 классе по теме «Басня И. Крылова «Стрекоза и муравей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Спасибо</a:t>
            </a:r>
            <a:b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 за </a:t>
            </a:r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внимание!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7" descr="D:\IMG_20141204_1624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286124"/>
            <a:ext cx="471487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D:\IMG_20151030_0904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714488"/>
            <a:ext cx="407196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285720" y="1714488"/>
            <a:ext cx="7715280" cy="2357454"/>
          </a:xfrm>
        </p:spPr>
        <p:txBody>
          <a:bodyPr/>
          <a:lstStyle/>
          <a:p>
            <a:pPr algn="l"/>
            <a:r>
              <a:rPr lang="ru-RU" sz="2000" b="1" dirty="0" smtClean="0"/>
              <a:t>Задачи: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-Создание условий для профессионального общения, самореализации и стимулирования роста творческого потенциала педагогов.</a:t>
            </a:r>
            <a:br>
              <a:rPr lang="ru-RU" sz="2000" dirty="0" smtClean="0"/>
            </a:br>
            <a:r>
              <a:rPr lang="ru-RU" sz="2000" dirty="0" smtClean="0"/>
              <a:t>-Распространение педагогического опыта и привлечение интереса к новым образовательным технологиям.</a:t>
            </a:r>
            <a:br>
              <a:rPr lang="ru-RU" sz="2000" dirty="0" smtClean="0"/>
            </a:br>
            <a:r>
              <a:rPr lang="ru-RU" sz="2000" dirty="0" smtClean="0"/>
              <a:t>-Создание атмосферы открытости, доброжелательности, сотворчества в общении.</a:t>
            </a:r>
            <a:br>
              <a:rPr lang="ru-RU" sz="2000" dirty="0" smtClean="0"/>
            </a:br>
            <a:r>
              <a:rPr lang="ru-RU" sz="2000" dirty="0" smtClean="0"/>
              <a:t>Цель:</a:t>
            </a:r>
            <a:br>
              <a:rPr lang="ru-RU" sz="2000" dirty="0" smtClean="0"/>
            </a:br>
            <a:r>
              <a:rPr lang="ru-RU" sz="2000" dirty="0" smtClean="0"/>
              <a:t> 1. Обзорное знакомство с технологией развития критического мышления.</a:t>
            </a:r>
            <a:br>
              <a:rPr lang="ru-RU" sz="2000" dirty="0" smtClean="0"/>
            </a:br>
            <a:r>
              <a:rPr lang="ru-RU" sz="2000" dirty="0" smtClean="0"/>
              <a:t>2. Приобретение практического опыта использования некоторых приемов ТРКМЧП.</a:t>
            </a:r>
            <a:br>
              <a:rPr lang="ru-RU" sz="20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4329122"/>
          </a:xfrm>
        </p:spPr>
        <p:txBody>
          <a:bodyPr/>
          <a:lstStyle/>
          <a:p>
            <a:r>
              <a:rPr lang="ru-RU" dirty="0" smtClean="0"/>
              <a:t>Новые стандарты, инновации,</a:t>
            </a:r>
            <a:br>
              <a:rPr lang="ru-RU" dirty="0" smtClean="0"/>
            </a:br>
            <a:r>
              <a:rPr lang="ru-RU" dirty="0" smtClean="0"/>
              <a:t>Технологии, проблемные ситуации,</a:t>
            </a:r>
            <a:br>
              <a:rPr lang="ru-RU" dirty="0" smtClean="0"/>
            </a:br>
            <a:r>
              <a:rPr lang="ru-RU" dirty="0" smtClean="0"/>
              <a:t>Методы, формы, приёмы…</a:t>
            </a:r>
            <a:br>
              <a:rPr lang="ru-RU" dirty="0" smtClean="0"/>
            </a:br>
            <a:r>
              <a:rPr lang="ru-RU" dirty="0" smtClean="0"/>
              <a:t>Что в современном уроке применить мы готовы?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62" name="Picture 2" descr="ekz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4500570"/>
            <a:ext cx="287655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Технология РКМЧП базируется на «двух китах»: </a:t>
            </a:r>
            <a:endParaRPr lang="ru-RU" sz="40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28946"/>
            <a:ext cx="4803297" cy="418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1438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42852"/>
            <a:ext cx="7772400" cy="435771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14290"/>
            <a:ext cx="2365153" cy="2782533"/>
          </a:xfrm>
          <a:prstGeom prst="rect">
            <a:avLst/>
          </a:prstGeom>
          <a:noFill/>
          <a:ln w="76200" cmpd="tri">
            <a:solidFill>
              <a:srgbClr val="66FF66"/>
            </a:solidFill>
            <a:miter lim="800000"/>
            <a:headEnd/>
            <a:tailEnd/>
          </a:ln>
          <a:effectLst/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428728" y="3071810"/>
            <a:ext cx="5236064" cy="157137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50000">
                <a:srgbClr val="CCFF99"/>
              </a:gs>
              <a:gs pos="100000">
                <a:srgbClr val="99FF99"/>
              </a:gs>
            </a:gsLst>
            <a:lin ang="5400000" scaled="1"/>
          </a:gradFill>
          <a:ln w="76200" cmpd="tri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 smtClean="0"/>
              <a:t>Что на ваш взгляд даст наша встреча?</a:t>
            </a:r>
            <a:endParaRPr lang="ru-RU" sz="2400" b="1" dirty="0"/>
          </a:p>
          <a:p>
            <a:r>
              <a:rPr lang="ru-RU" sz="2400" b="1" dirty="0" smtClean="0"/>
              <a:t>С какой целью мы собрались?</a:t>
            </a:r>
            <a:endParaRPr lang="ru-RU" sz="2400" b="1" dirty="0"/>
          </a:p>
          <a:p>
            <a:r>
              <a:rPr lang="ru-RU" sz="2400" b="1" dirty="0" smtClean="0"/>
              <a:t>Что мы получим в итоге?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5643578"/>
            <a:ext cx="63579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ru-RU" sz="1100" i="1" kern="0" dirty="0" smtClean="0">
                <a:solidFill>
                  <a:srgbClr val="C7E4CF">
                    <a:lumMod val="25000"/>
                  </a:srgbClr>
                </a:solidFill>
                <a:ea typeface="+mj-ea"/>
                <a:cs typeface="+mj-cs"/>
              </a:rPr>
              <a:t>(Узнать, что такое критическое мышление, понять, что нового несет в себе ТРКМ, этапы урока, приемы…)</a:t>
            </a:r>
            <a:r>
              <a:rPr kumimoji="1" lang="ru-RU" sz="4400" kern="0" dirty="0" smtClean="0">
                <a:solidFill>
                  <a:srgbClr val="996600"/>
                </a:solidFill>
                <a:ea typeface="+mj-ea"/>
                <a:cs typeface="+mj-cs"/>
              </a:rPr>
              <a:t/>
            </a:r>
            <a:br>
              <a:rPr kumimoji="1" lang="ru-RU" sz="4400" kern="0" dirty="0" smtClean="0">
                <a:solidFill>
                  <a:srgbClr val="996600"/>
                </a:solidFill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auto">
          <a:xfrm flipH="1">
            <a:off x="1571604" y="4643446"/>
            <a:ext cx="792090" cy="648072"/>
          </a:xfrm>
          <a:prstGeom prst="line">
            <a:avLst/>
          </a:prstGeom>
          <a:noFill/>
          <a:ln w="76200" cmpd="tri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3786182" y="4572008"/>
            <a:ext cx="72008" cy="1008112"/>
          </a:xfrm>
          <a:prstGeom prst="line">
            <a:avLst/>
          </a:prstGeom>
          <a:noFill/>
          <a:ln w="76200" cmpd="tri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5929322" y="4643446"/>
            <a:ext cx="720080" cy="792088"/>
          </a:xfrm>
          <a:prstGeom prst="line">
            <a:avLst/>
          </a:prstGeom>
          <a:noFill/>
          <a:ln w="76200" cmpd="tri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643050"/>
            <a:ext cx="7772400" cy="3929090"/>
          </a:xfrm>
        </p:spPr>
        <p:txBody>
          <a:bodyPr/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Приём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«Корзина» идей и понятий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Критическое мышление: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/>
              <a:t> </a:t>
            </a:r>
            <a:br>
              <a:rPr lang="ru-RU" sz="2400" i="1" dirty="0" smtClean="0"/>
            </a:br>
            <a:r>
              <a:rPr lang="ru-RU" sz="2400" i="1" dirty="0" smtClean="0"/>
              <a:t>творческое мышление, </a:t>
            </a:r>
            <a:br>
              <a:rPr lang="ru-RU" sz="2400" i="1" dirty="0" smtClean="0"/>
            </a:br>
            <a:r>
              <a:rPr lang="ru-RU" sz="2400" i="1" dirty="0" smtClean="0"/>
              <a:t>нестандартное мышление, </a:t>
            </a:r>
            <a:br>
              <a:rPr lang="ru-RU" sz="2400" i="1" dirty="0" smtClean="0"/>
            </a:br>
            <a:r>
              <a:rPr lang="ru-RU" sz="2400" i="1" dirty="0" smtClean="0"/>
              <a:t>любознательность, </a:t>
            </a:r>
            <a:br>
              <a:rPr lang="ru-RU" sz="2400" i="1" dirty="0" smtClean="0"/>
            </a:br>
            <a:r>
              <a:rPr lang="ru-RU" sz="2400" i="1" dirty="0" smtClean="0"/>
              <a:t>умение самостоятельно думать, </a:t>
            </a:r>
            <a:br>
              <a:rPr lang="ru-RU" sz="2400" i="1" dirty="0" smtClean="0"/>
            </a:br>
            <a:r>
              <a:rPr lang="ru-RU" sz="2400" i="1" dirty="0" smtClean="0"/>
              <a:t>новая точка зрения, </a:t>
            </a:r>
            <a:br>
              <a:rPr lang="ru-RU" sz="2400" i="1" dirty="0" smtClean="0"/>
            </a:br>
            <a:r>
              <a:rPr lang="ru-RU" sz="2400" i="1" dirty="0" smtClean="0"/>
              <a:t>рефлексия…)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Picture 3" descr="C:\Users\Admin\Pictures\iCAK8MXP2.jpg"/>
          <p:cNvPicPr>
            <a:picLocks noChangeAspect="1" noChangeArrowheads="1"/>
          </p:cNvPicPr>
          <p:nvPr/>
        </p:nvPicPr>
        <p:blipFill>
          <a:blip r:embed="rId2" cstate="print">
            <a:lum bright="7000"/>
          </a:blip>
          <a:srcRect/>
          <a:stretch>
            <a:fillRect/>
          </a:stretch>
        </p:blipFill>
        <p:spPr bwMode="auto">
          <a:xfrm>
            <a:off x="142844" y="4500570"/>
            <a:ext cx="3143272" cy="1928826"/>
          </a:xfrm>
          <a:prstGeom prst="rect">
            <a:avLst/>
          </a:prstGeom>
          <a:solidFill>
            <a:schemeClr val="accent4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3471866"/>
          </a:xfrm>
        </p:spPr>
        <p:txBody>
          <a:bodyPr/>
          <a:lstStyle/>
          <a:p>
            <a:pPr marL="0" indent="0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Стадия«Вызов»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«Мозговая атака»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Какие ассоциации возникают, глядя на портрет этого человека?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1736" y="3071810"/>
            <a:ext cx="2786082" cy="3609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«Корзина идей»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46" y="1500174"/>
            <a:ext cx="3270649" cy="290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554" y="2214554"/>
            <a:ext cx="1080120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28662" y="4929198"/>
            <a:ext cx="66437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всплывает в памяти, когда звучит имя Л. Н. Толстого?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01069064 1">
      <a:dk1>
        <a:srgbClr val="663300"/>
      </a:dk1>
      <a:lt1>
        <a:srgbClr val="FFF8E2"/>
      </a:lt1>
      <a:dk2>
        <a:srgbClr val="996600"/>
      </a:dk2>
      <a:lt2>
        <a:srgbClr val="DDDDDD"/>
      </a:lt2>
      <a:accent1>
        <a:srgbClr val="92D0A4"/>
      </a:accent1>
      <a:accent2>
        <a:srgbClr val="BDAB71"/>
      </a:accent2>
      <a:accent3>
        <a:srgbClr val="FFFBEE"/>
      </a:accent3>
      <a:accent4>
        <a:srgbClr val="562A00"/>
      </a:accent4>
      <a:accent5>
        <a:srgbClr val="C7E4CF"/>
      </a:accent5>
      <a:accent6>
        <a:srgbClr val="AB9B66"/>
      </a:accent6>
      <a:hlink>
        <a:srgbClr val="FF9999"/>
      </a:hlink>
      <a:folHlink>
        <a:srgbClr val="E5DF94"/>
      </a:folHlink>
    </a:clrScheme>
    <a:fontScheme name="01069064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069064 1">
        <a:dk1>
          <a:srgbClr val="663300"/>
        </a:dk1>
        <a:lt1>
          <a:srgbClr val="FFF8E2"/>
        </a:lt1>
        <a:dk2>
          <a:srgbClr val="996600"/>
        </a:dk2>
        <a:lt2>
          <a:srgbClr val="DDDDDD"/>
        </a:lt2>
        <a:accent1>
          <a:srgbClr val="92D0A4"/>
        </a:accent1>
        <a:accent2>
          <a:srgbClr val="BDAB71"/>
        </a:accent2>
        <a:accent3>
          <a:srgbClr val="FFFBEE"/>
        </a:accent3>
        <a:accent4>
          <a:srgbClr val="562A00"/>
        </a:accent4>
        <a:accent5>
          <a:srgbClr val="C7E4CF"/>
        </a:accent5>
        <a:accent6>
          <a:srgbClr val="AB9B66"/>
        </a:accent6>
        <a:hlink>
          <a:srgbClr val="FF9999"/>
        </a:hlink>
        <a:folHlink>
          <a:srgbClr val="E5DF9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69064 2">
        <a:dk1>
          <a:srgbClr val="663300"/>
        </a:dk1>
        <a:lt1>
          <a:srgbClr val="F8F8F8"/>
        </a:lt1>
        <a:dk2>
          <a:srgbClr val="3366CC"/>
        </a:dk2>
        <a:lt2>
          <a:srgbClr val="CCECFF"/>
        </a:lt2>
        <a:accent1>
          <a:srgbClr val="93C4D0"/>
        </a:accent1>
        <a:accent2>
          <a:srgbClr val="BDAB71"/>
        </a:accent2>
        <a:accent3>
          <a:srgbClr val="FBFBFB"/>
        </a:accent3>
        <a:accent4>
          <a:srgbClr val="562A00"/>
        </a:accent4>
        <a:accent5>
          <a:srgbClr val="C8DEE4"/>
        </a:accent5>
        <a:accent6>
          <a:srgbClr val="AB9B66"/>
        </a:accent6>
        <a:hlink>
          <a:srgbClr val="E6B2BE"/>
        </a:hlink>
        <a:folHlink>
          <a:srgbClr val="E5DF9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69064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402</TotalTime>
  <Words>431</Words>
  <PresentationFormat>Экран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Тема1</vt:lpstr>
      <vt:lpstr>Пастель</vt:lpstr>
      <vt:lpstr>Оформление по умолчанию</vt:lpstr>
      <vt:lpstr>Использование приёмов технологии «Развитие критического мышления через чтение и письмо»как средство повышения качества знаний  </vt:lpstr>
      <vt:lpstr>Задачи:  -Создание условий для профессионального общения, самореализации и стимулирования роста творческого потенциала педагогов. -Распространение педагогического опыта и привлечение интереса к новым образовательным технологиям. -Создание атмосферы открытости, доброжелательности, сотворчества в общении. Цель:  1. Обзорное знакомство с технологией развития критического мышления. 2. Приобретение практического опыта использования некоторых приемов ТРКМЧП.   </vt:lpstr>
      <vt:lpstr>Новые стандарты, инновации, Технологии, проблемные ситуации, Методы, формы, приёмы… Что в современном уроке применить мы готовы? </vt:lpstr>
      <vt:lpstr>Технология РКМЧП базируется на «двух китах»: </vt:lpstr>
      <vt:lpstr>Слайд 5</vt:lpstr>
      <vt:lpstr>     </vt:lpstr>
      <vt:lpstr>Приём «Корзина» идей и понятий  Критическое мышление:   творческое мышление,  нестандартное мышление,  любознательность,  умение самостоятельно думать,  новая точка зрения,  рефлексия…)  </vt:lpstr>
      <vt:lpstr>Стадия«Вызов» Приём «Мозговая атака» — Какие ассоциации возникают, глядя на портрет этого человека? </vt:lpstr>
      <vt:lpstr>Приём «Корзина идей»</vt:lpstr>
      <vt:lpstr>     Приём«Верные и неверные утверждения»  ……….писатель жил в 19 веке  ………. Л.Н.Толстой прожил 100 лет  ………..полное собрание его сочинений составило 90  томов!  ……… его произведения читают во всём мире  ……….больше всего писатель любил общаться с животными.  + правда; - не правда; ? – не уверен.      </vt:lpstr>
      <vt:lpstr>Приём «Кластер»</vt:lpstr>
      <vt:lpstr>Слайд 12</vt:lpstr>
      <vt:lpstr>Стадия «Осмысление» Приём «Таблица З-Х-У»</vt:lpstr>
      <vt:lpstr>Слайд 14</vt:lpstr>
      <vt:lpstr>Ромашка Блума</vt:lpstr>
      <vt:lpstr>Шесть шляп мышления</vt:lpstr>
      <vt:lpstr>  Синквейн  В переводе с французского, синквейн – стихотворение, состоящее из пяти строк, которое пишется по определенным правилам. 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39</cp:revision>
  <dcterms:created xsi:type="dcterms:W3CDTF">2017-10-29T14:43:04Z</dcterms:created>
  <dcterms:modified xsi:type="dcterms:W3CDTF">2017-10-31T15:37:39Z</dcterms:modified>
</cp:coreProperties>
</file>